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74" r:id="rId3"/>
    <p:sldId id="275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1pPr>
    <a:lvl2pPr marL="457200"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2pPr>
    <a:lvl3pPr marL="914400"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3pPr>
    <a:lvl4pPr marL="1371600"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4pPr>
    <a:lvl5pPr marL="1828800"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9pPr>
  </p:defaultTextStyle>
  <p:extLst>
    <p:ext uri="{521415D9-36F7-43E2-AB2F-B90AF26B5E84}">
      <p14:sectionLst xmlns:p14="http://schemas.microsoft.com/office/powerpoint/2010/main">
        <p14:section name="默认节" id="{2BA12937-4576-46E9-A5F1-44D83CB878C6}">
          <p14:sldIdLst>
            <p14:sldId id="256"/>
            <p14:sldId id="274"/>
            <p14:sldId id="27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4">
          <p15:clr>
            <a:srgbClr val="A4A3A4"/>
          </p15:clr>
        </p15:guide>
        <p15:guide id="2" pos="288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2">
          <p15:clr>
            <a:srgbClr val="A4A3A4"/>
          </p15:clr>
        </p15:guide>
        <p15:guide id="2" pos="216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heng" initials="CC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99FF"/>
    <a:srgbClr val="0000FF"/>
    <a:srgbClr val="CCECFF"/>
    <a:srgbClr val="99CCFF"/>
    <a:srgbClr val="FFFF99"/>
    <a:srgbClr val="FFFF66"/>
    <a:srgbClr val="FBF385"/>
    <a:srgbClr val="EEA5FF"/>
    <a:srgbClr val="FF47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3" autoAdjust="0"/>
    <p:restoredTop sz="89355" autoAdjust="0"/>
  </p:normalViewPr>
  <p:slideViewPr>
    <p:cSldViewPr>
      <p:cViewPr varScale="1">
        <p:scale>
          <a:sx n="86" d="100"/>
          <a:sy n="86" d="100"/>
        </p:scale>
        <p:origin x="1188" y="34"/>
      </p:cViewPr>
      <p:guideLst>
        <p:guide orient="horz" pos="2154"/>
        <p:guide pos="28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8"/>
      </p:cViewPr>
      <p:guideLst>
        <p:guide orient="horz" pos="2872"/>
        <p:guide pos="216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55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55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55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76C343F1-3439-734F-85AA-BD8B399AF6A3}" type="slidenum">
              <a:rPr lang="en-US" altLang="zh-CN"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3901879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en-US" altLang="zh-CN" noProof="0"/>
          </a:p>
          <a:p>
            <a:pPr lvl="1"/>
            <a:r>
              <a:rPr lang="zh-CN" altLang="en-US" noProof="0"/>
              <a:t>第二级</a:t>
            </a:r>
            <a:endParaRPr lang="en-US" altLang="zh-CN" noProof="0"/>
          </a:p>
          <a:p>
            <a:pPr lvl="2"/>
            <a:r>
              <a:rPr lang="zh-CN" altLang="en-US" noProof="0"/>
              <a:t>第三级</a:t>
            </a:r>
            <a:endParaRPr lang="en-US" altLang="zh-CN" noProof="0"/>
          </a:p>
          <a:p>
            <a:pPr lvl="3"/>
            <a:r>
              <a:rPr lang="zh-CN" altLang="en-US" noProof="0"/>
              <a:t>第四级</a:t>
            </a:r>
            <a:endParaRPr lang="en-US" altLang="zh-CN" noProof="0"/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04EB2441-6E1B-0C46-A084-F5418D440600}" type="slidenum">
              <a:rPr lang="en-US" altLang="zh-CN"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6105722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宋体" panose="02010600030101010101" pitchFamily="2" charset="-122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pattFill prst="pct5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zh-CN" altLang="en-US" noProof="0"/>
              <a:t>单击此处编辑母版标题样式</a:t>
            </a:r>
          </a:p>
        </p:txBody>
      </p:sp>
      <p:sp>
        <p:nvSpPr>
          <p:cNvPr id="70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anose="05000000000000000000" charset="0"/>
              <a:buNone/>
              <a:defRPr sz="2200"/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 bIns="45720"/>
          <a:lstStyle>
            <a:lvl1pPr algn="ctr"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529" y="15670"/>
            <a:ext cx="938915" cy="96540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60039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60039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、文本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6762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66738" y="1341438"/>
            <a:ext cx="3924300" cy="49672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341438"/>
            <a:ext cx="3924300" cy="49672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lang="zh-CN" altLang="en-US" sz="2000" dirty="0" smtClean="0"/>
            </a:lvl1pPr>
            <a:lvl2pPr>
              <a:defRPr lang="zh-CN" altLang="en-US" sz="1800" dirty="0" smtClean="0"/>
            </a:lvl2pPr>
            <a:lvl3pPr>
              <a:defRPr lang="zh-CN" altLang="en-US" sz="1600" dirty="0" smtClean="0"/>
            </a:lvl3pPr>
            <a:lvl4pPr>
              <a:defRPr lang="zh-CN" altLang="en-US" sz="1400" dirty="0" smtClean="0"/>
            </a:lvl4pPr>
            <a:lvl5pPr>
              <a:defRPr lang="zh-CN" altLang="en-US" sz="1400" dirty="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BE59E6E9-16BB-4D46-A8D6-97CC594B8C57}" type="slidenum">
              <a:rPr lang="en-US" altLang="zh-CN"/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341438"/>
            <a:ext cx="3924300" cy="4967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341438"/>
            <a:ext cx="3924300" cy="4967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BE59E6E9-16BB-4D46-A8D6-97CC594B8C57}" type="slidenum">
              <a:rPr lang="en-US" altLang="zh-CN"/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BE59E6E9-16BB-4D46-A8D6-97CC594B8C57}" type="slidenum">
              <a:rPr lang="en-US" altLang="zh-CN"/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529" y="15670"/>
            <a:ext cx="938915" cy="965405"/>
          </a:xfrm>
          <a:prstGeom prst="rect">
            <a:avLst/>
          </a:prstGeom>
        </p:spPr>
      </p:pic>
      <p:sp>
        <p:nvSpPr>
          <p:cNvPr id="7004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7004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341438"/>
            <a:ext cx="8001000" cy="4967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en-US" altLang="zh-CN" dirty="0"/>
          </a:p>
          <a:p>
            <a:pPr lvl="3"/>
            <a:r>
              <a:rPr lang="zh-CN" altLang="en-US" dirty="0"/>
              <a:t>第四级</a:t>
            </a:r>
            <a:endParaRPr lang="en-US" altLang="zh-CN" dirty="0"/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566738" y="1119189"/>
            <a:ext cx="7958137" cy="109537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3399FF"/>
          </a:solidFill>
          <a:ln w="9525">
            <a:solidFill>
              <a:srgbClr val="3399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0042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0042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191375" y="6624638"/>
            <a:ext cx="1952625" cy="23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hf hdr="0" ftr="0" dt="0"/>
  <p:txStyles>
    <p:titleStyle>
      <a:lvl1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2pPr>
      <a:lvl3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3pPr>
      <a:lvl4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4pPr>
      <a:lvl5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9pPr>
    </p:titleStyle>
    <p:bodyStyle>
      <a:lvl1pPr marL="469900" indent="-469900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charset="0"/>
        <a:buChar char="o"/>
        <a:defRPr kumimoji="1" sz="24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880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charset="0"/>
        <a:buChar char="n"/>
        <a:defRPr kumimoji="1" sz="2000">
          <a:solidFill>
            <a:schemeClr val="tx1"/>
          </a:solidFill>
          <a:latin typeface="+mn-lt"/>
          <a:ea typeface="+mn-ea"/>
          <a:cs typeface="+mn-cs"/>
        </a:defRPr>
      </a:lvl2pPr>
      <a:lvl3pPr marL="1304925" indent="-395605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pitchFamily="2" charset="2"/>
        <a:buChar char="ü"/>
        <a:defRPr kumimoji="1">
          <a:solidFill>
            <a:schemeClr val="tx1"/>
          </a:solidFill>
          <a:latin typeface="+mn-lt"/>
          <a:ea typeface="+mn-ea"/>
          <a:cs typeface="+mn-cs"/>
        </a:defRPr>
      </a:lvl3pPr>
      <a:lvl4pPr marL="1694180" indent="-387350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pitchFamily="2" charset="2"/>
        <a:buChar char="Ø"/>
        <a:defRPr kumimoji="1" sz="1600">
          <a:solidFill>
            <a:schemeClr val="tx1"/>
          </a:solidFill>
          <a:latin typeface="+mn-lt"/>
          <a:ea typeface="+mn-ea"/>
          <a:cs typeface="+mn-cs"/>
        </a:defRPr>
      </a:lvl4pPr>
      <a:lvl5pPr marL="2094230" indent="-398780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pitchFamily="2" charset="2"/>
        <a:buChar char="l"/>
        <a:defRPr kumimoji="1" sz="1600">
          <a:solidFill>
            <a:schemeClr val="tx1"/>
          </a:solidFill>
          <a:latin typeface="+mn-lt"/>
          <a:ea typeface="+mn-ea"/>
          <a:cs typeface="+mn-cs"/>
        </a:defRPr>
      </a:lvl5pPr>
      <a:lvl6pPr marL="2551430" indent="-3987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charset="0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3008630" indent="-3987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charset="0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65830" indent="-3987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charset="0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923030" indent="-3987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charset="0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ustc_dip@163.co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2060848"/>
            <a:ext cx="7772400" cy="1371600"/>
          </a:xfrm>
        </p:spPr>
        <p:txBody>
          <a:bodyPr/>
          <a:lstStyle/>
          <a:p>
            <a:pPr algn="ctr"/>
            <a:r>
              <a:rPr lang="en-US" altLang="zh-CN" dirty="0"/>
              <a:t>《</a:t>
            </a:r>
            <a:r>
              <a:rPr lang="zh-CN" altLang="en-US" dirty="0"/>
              <a:t>数字图像处理</a:t>
            </a:r>
            <a:r>
              <a:rPr lang="en-US" altLang="zh-CN" dirty="0"/>
              <a:t>》</a:t>
            </a:r>
            <a:br>
              <a:rPr lang="en-US" altLang="zh-CN" dirty="0"/>
            </a:br>
            <a:r>
              <a:rPr lang="zh-CN" altLang="en-US" dirty="0"/>
              <a:t>第七次编程作业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27584" y="3897052"/>
            <a:ext cx="7010400" cy="1600200"/>
          </a:xfrm>
        </p:spPr>
        <p:txBody>
          <a:bodyPr/>
          <a:lstStyle/>
          <a:p>
            <a:pPr algn="ctr"/>
            <a:r>
              <a:rPr lang="en-US" altLang="zh-CN" sz="3200"/>
              <a:t>2025-12-08</a:t>
            </a:r>
            <a:endParaRPr lang="zh-CN" altLang="en-US" sz="3200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DB4CD4-818E-4506-ADCF-541D87BBB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作业安排及提交时间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317331D-3629-455E-BB8C-1E1BBD383F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/>
              <a:t>编程作业任务</a:t>
            </a:r>
            <a:r>
              <a:rPr lang="en-US" altLang="zh-CN" sz="2400" dirty="0"/>
              <a:t> – </a:t>
            </a:r>
            <a:r>
              <a:rPr lang="zh-CN" altLang="en-US" sz="2400" dirty="0"/>
              <a:t>复现教材上以下结果</a:t>
            </a:r>
            <a:endParaRPr lang="en-US" altLang="zh-CN" sz="2400" dirty="0"/>
          </a:p>
          <a:p>
            <a:pPr lvl="1"/>
            <a:r>
              <a:rPr lang="zh-CN" altLang="en-US" sz="2000" dirty="0"/>
              <a:t>多光谱数据的贝叶斯分类：图</a:t>
            </a:r>
            <a:r>
              <a:rPr lang="en-US" altLang="zh-CN" sz="2000" dirty="0"/>
              <a:t>12.13</a:t>
            </a:r>
            <a:endParaRPr lang="en-US" altLang="zh-CN" sz="1800" dirty="0"/>
          </a:p>
          <a:p>
            <a:pPr lvl="1"/>
            <a:endParaRPr lang="en-US" altLang="zh-CN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9DEFAE-342A-4B99-B7A7-DDF0884106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182923"/>
            <a:ext cx="4640474" cy="4604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5605C95-25E4-4231-B0E7-AE4518863B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6926" y="2189578"/>
            <a:ext cx="609524" cy="56190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EC1B293-23C4-4152-8A44-8980718AE4C3}"/>
              </a:ext>
            </a:extLst>
          </p:cNvPr>
          <p:cNvSpPr txBox="1"/>
          <p:nvPr/>
        </p:nvSpPr>
        <p:spPr>
          <a:xfrm>
            <a:off x="251520" y="4197671"/>
            <a:ext cx="3855661" cy="2554545"/>
          </a:xfrm>
          <a:prstGeom prst="rect">
            <a:avLst/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多光谱数据的贝叶斯分类：</a:t>
            </a:r>
            <a:endParaRPr lang="en-US" altLang="zh-CN" sz="1400" dirty="0"/>
          </a:p>
          <a:p>
            <a:r>
              <a:rPr lang="en-US" altLang="zh-CN" sz="1400" dirty="0"/>
              <a:t>(a)~(d) </a:t>
            </a:r>
            <a:r>
              <a:rPr lang="zh-CN" altLang="en-US" sz="1400" dirty="0"/>
              <a:t>可见蓝光、可见绿光、可见红光和近红外波长图像；</a:t>
            </a:r>
            <a:endParaRPr lang="en-US" altLang="zh-CN" sz="1400" dirty="0"/>
          </a:p>
          <a:p>
            <a:r>
              <a:rPr lang="en-US" altLang="zh-CN" sz="1400" dirty="0"/>
              <a:t>(e) </a:t>
            </a:r>
            <a:r>
              <a:rPr lang="zh-CN" altLang="en-US" sz="1400" dirty="0">
                <a:solidFill>
                  <a:srgbClr val="FF0000"/>
                </a:solidFill>
              </a:rPr>
              <a:t>显示</a:t>
            </a:r>
            <a:r>
              <a:rPr lang="en-US" altLang="zh-CN" sz="1400" dirty="0">
                <a:solidFill>
                  <a:srgbClr val="FF0000"/>
                </a:solidFill>
              </a:rPr>
              <a:t>(1)</a:t>
            </a:r>
            <a:r>
              <a:rPr lang="zh-CN" altLang="en-US" sz="1400" dirty="0">
                <a:solidFill>
                  <a:srgbClr val="FF0000"/>
                </a:solidFill>
              </a:rPr>
              <a:t>水体、</a:t>
            </a:r>
            <a:r>
              <a:rPr lang="en-US" altLang="zh-CN" sz="1400" dirty="0">
                <a:solidFill>
                  <a:srgbClr val="FF0000"/>
                </a:solidFill>
              </a:rPr>
              <a:t>(2)</a:t>
            </a:r>
            <a:r>
              <a:rPr lang="zh-CN" altLang="en-US" sz="1400" dirty="0">
                <a:solidFill>
                  <a:srgbClr val="FF0000"/>
                </a:solidFill>
              </a:rPr>
              <a:t>市区和</a:t>
            </a:r>
            <a:r>
              <a:rPr lang="en-US" altLang="zh-CN" sz="1400" dirty="0">
                <a:solidFill>
                  <a:srgbClr val="FF0000"/>
                </a:solidFill>
              </a:rPr>
              <a:t>(3)</a:t>
            </a:r>
            <a:r>
              <a:rPr lang="zh-CN" altLang="en-US" sz="1400" dirty="0">
                <a:solidFill>
                  <a:srgbClr val="FF0000"/>
                </a:solidFill>
              </a:rPr>
              <a:t>植被的样本区域的模板</a:t>
            </a:r>
            <a:r>
              <a:rPr lang="zh-CN" altLang="en-US" sz="1400" dirty="0"/>
              <a:t>；</a:t>
            </a:r>
            <a:endParaRPr lang="en-US" altLang="zh-CN" sz="1400" dirty="0"/>
          </a:p>
          <a:p>
            <a:r>
              <a:rPr lang="en-US" altLang="zh-CN" sz="1400" dirty="0"/>
              <a:t>(f) </a:t>
            </a:r>
            <a:r>
              <a:rPr lang="zh-CN" altLang="en-US" sz="1400" dirty="0"/>
              <a:t>分类结果。黑点表示为正确分类的点，其他（白）点是正确分类的点；</a:t>
            </a:r>
            <a:endParaRPr lang="en-US" altLang="zh-CN" sz="1400" dirty="0"/>
          </a:p>
          <a:p>
            <a:r>
              <a:rPr lang="en-US" altLang="zh-CN" sz="1400" dirty="0"/>
              <a:t>(g) </a:t>
            </a:r>
            <a:r>
              <a:rPr lang="zh-CN" altLang="en-US" sz="1400" dirty="0"/>
              <a:t>分类为</a:t>
            </a:r>
            <a:r>
              <a:rPr lang="zh-CN" altLang="en-US" sz="1400" dirty="0">
                <a:solidFill>
                  <a:srgbClr val="FF0000"/>
                </a:solidFill>
              </a:rPr>
              <a:t>水体</a:t>
            </a:r>
            <a:r>
              <a:rPr lang="zh-CN" altLang="en-US" sz="1400" dirty="0"/>
              <a:t>的所有图像像素（白色）；</a:t>
            </a:r>
            <a:endParaRPr lang="en-US" altLang="zh-CN" sz="1400" dirty="0"/>
          </a:p>
          <a:p>
            <a:r>
              <a:rPr lang="en-US" altLang="zh-CN" sz="1400" dirty="0"/>
              <a:t>(h) </a:t>
            </a:r>
            <a:r>
              <a:rPr lang="zh-CN" altLang="en-US" sz="1400" dirty="0"/>
              <a:t>分类为</a:t>
            </a:r>
            <a:r>
              <a:rPr lang="zh-CN" altLang="en-US" sz="1400" dirty="0">
                <a:solidFill>
                  <a:srgbClr val="FF0000"/>
                </a:solidFill>
              </a:rPr>
              <a:t>市区</a:t>
            </a:r>
            <a:r>
              <a:rPr lang="zh-CN" altLang="en-US" sz="1400" dirty="0"/>
              <a:t>的所有图像像素（白色）；</a:t>
            </a:r>
            <a:endParaRPr lang="en-US" altLang="zh-CN" sz="1400" dirty="0"/>
          </a:p>
          <a:p>
            <a:r>
              <a:rPr lang="en-US" altLang="zh-CN" sz="1400" dirty="0"/>
              <a:t>(</a:t>
            </a:r>
            <a:r>
              <a:rPr lang="en-US" altLang="zh-CN" sz="1400" dirty="0" err="1"/>
              <a:t>i</a:t>
            </a:r>
            <a:r>
              <a:rPr lang="en-US" altLang="zh-CN" sz="1400" dirty="0"/>
              <a:t>) </a:t>
            </a:r>
            <a:r>
              <a:rPr lang="zh-CN" altLang="en-US" sz="1400" dirty="0"/>
              <a:t>分类为</a:t>
            </a:r>
            <a:r>
              <a:rPr lang="zh-CN" altLang="en-US" sz="1400" dirty="0">
                <a:solidFill>
                  <a:srgbClr val="FF0000"/>
                </a:solidFill>
              </a:rPr>
              <a:t>植被</a:t>
            </a:r>
            <a:r>
              <a:rPr lang="zh-CN" altLang="en-US" sz="1400" dirty="0"/>
              <a:t>的所有图像像素（白色）</a:t>
            </a:r>
            <a:endParaRPr lang="en-US" altLang="zh-CN" sz="1400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096DCEAF-40F3-4EF6-8446-6753BF03B7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98" y="2180700"/>
            <a:ext cx="3164460" cy="1952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314327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C4E77D-CD0B-4286-9A00-15AF52CB35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0E6C20D-F2A9-4CD8-AA5C-D36465F487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/>
              <a:t>提交时间：</a:t>
            </a:r>
            <a:r>
              <a:rPr lang="en-US" altLang="zh-CN" sz="2400" dirty="0"/>
              <a:t>2025</a:t>
            </a:r>
            <a:r>
              <a:rPr lang="zh-CN" altLang="en-US" sz="2400" dirty="0"/>
              <a:t>年</a:t>
            </a:r>
            <a:r>
              <a:rPr lang="en-US" altLang="zh-CN" sz="2400" dirty="0"/>
              <a:t>12</a:t>
            </a:r>
            <a:r>
              <a:rPr lang="zh-CN" altLang="en-US" sz="2400" dirty="0"/>
              <a:t>月</a:t>
            </a:r>
            <a:r>
              <a:rPr lang="en-US" altLang="zh-CN" sz="2400" dirty="0"/>
              <a:t>15</a:t>
            </a:r>
            <a:r>
              <a:rPr lang="zh-CN" altLang="en-US" sz="2400" dirty="0"/>
              <a:t>日晚上</a:t>
            </a:r>
            <a:r>
              <a:rPr lang="en-US" altLang="zh-CN" sz="2400" dirty="0"/>
              <a:t>12</a:t>
            </a:r>
            <a:r>
              <a:rPr lang="zh-CN" altLang="en-US" sz="2400" dirty="0"/>
              <a:t>点前</a:t>
            </a:r>
            <a:endParaRPr lang="en-US" altLang="zh-CN" sz="2400" dirty="0"/>
          </a:p>
          <a:p>
            <a:pPr lvl="1"/>
            <a:r>
              <a:rPr lang="zh-CN" altLang="en-US" sz="2000" dirty="0"/>
              <a:t>要求：提交代码实现和实验报告，打包并压缩</a:t>
            </a:r>
            <a:endParaRPr lang="en-US" altLang="zh-CN" sz="2000" dirty="0"/>
          </a:p>
          <a:p>
            <a:pPr lvl="1"/>
            <a:r>
              <a:rPr lang="zh-CN" altLang="en-US" sz="2000" dirty="0"/>
              <a:t>命名规则：第七次编程作业</a:t>
            </a:r>
            <a:r>
              <a:rPr lang="en-US" altLang="zh-CN" sz="2000" dirty="0"/>
              <a:t>_</a:t>
            </a:r>
            <a:r>
              <a:rPr lang="zh-CN" altLang="en-US" sz="2000" dirty="0"/>
              <a:t>学号</a:t>
            </a:r>
            <a:r>
              <a:rPr lang="en-US" altLang="zh-CN" sz="2000" dirty="0"/>
              <a:t>_</a:t>
            </a:r>
            <a:r>
              <a:rPr lang="zh-CN" altLang="en-US" sz="2000" dirty="0"/>
              <a:t>姓名</a:t>
            </a:r>
            <a:endParaRPr lang="en-US" altLang="zh-CN" sz="2000" dirty="0"/>
          </a:p>
          <a:p>
            <a:pPr lvl="1"/>
            <a:r>
              <a:rPr lang="zh-CN" altLang="en-US" sz="2000" dirty="0"/>
              <a:t>发到邮箱 </a:t>
            </a:r>
            <a:r>
              <a:rPr lang="en-US" altLang="zh-CN" sz="2000" dirty="0">
                <a:hlinkClick r:id="rId2"/>
              </a:rPr>
              <a:t>ustc_dip@163.com</a:t>
            </a:r>
            <a:endParaRPr lang="en-US" altLang="zh-CN" sz="2000" dirty="0"/>
          </a:p>
          <a:p>
            <a:pPr lvl="1"/>
            <a:r>
              <a:rPr lang="zh-CN" altLang="en-US" sz="2000" dirty="0"/>
              <a:t>每迟交一天，本次实验分数多乘以一次</a:t>
            </a:r>
            <a:r>
              <a:rPr lang="en-US" altLang="zh-CN" sz="2000" dirty="0"/>
              <a:t>0.9</a:t>
            </a:r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EDF1203-850C-4537-BAC6-661BC87FF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59E6E9-16BB-4D46-A8D6-97CC594B8C57}" type="slidenum">
              <a:rPr lang="en-US" altLang="zh-CN" smtClean="0"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10600470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Times New Roman"/>
        <a:ea typeface="黑体"/>
        <a:cs typeface="黑体"/>
      </a:majorFont>
      <a:minorFont>
        <a:latin typeface="Times New Roman"/>
        <a:ea typeface="黑体"/>
        <a:cs typeface="黑体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Tx/>
          <a:buFont typeface="Wingdings" panose="05000000000000000000" charset="0"/>
          <a:buChar char="•"/>
          <a:defRPr kumimoji="0" lang="zh-CN" alt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anose="02020603050405020304" charset="0"/>
            <a:ea typeface="黑体" panose="02010609060101010101" charset="-122"/>
            <a:cs typeface="黑体" panose="02010609060101010101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Tx/>
          <a:buFont typeface="Wingdings" panose="05000000000000000000" charset="0"/>
          <a:buChar char="•"/>
          <a:defRPr kumimoji="0" lang="zh-CN" alt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anose="02020603050405020304" charset="0"/>
            <a:ea typeface="黑体" panose="02010609060101010101" charset="-122"/>
            <a:cs typeface="黑体" panose="02010609060101010101" charset="-122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6844</TotalTime>
  <Words>209</Words>
  <Application>Microsoft Office PowerPoint</Application>
  <PresentationFormat>全屏显示(4:3)</PresentationFormat>
  <Paragraphs>18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</vt:lpstr>
      <vt:lpstr>Times New Roman</vt:lpstr>
      <vt:lpstr>Verdana</vt:lpstr>
      <vt:lpstr>Wingdings</vt:lpstr>
      <vt:lpstr>Profile</vt:lpstr>
      <vt:lpstr>《数字图像处理》 第七次编程作业</vt:lpstr>
      <vt:lpstr>作业安排及提交时间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基于视觉特性的视频编码理论与方法研究</dc:title>
  <dc:creator>SwanTian</dc:creator>
  <cp:lastModifiedBy>Adam Zhou</cp:lastModifiedBy>
  <cp:revision>3787</cp:revision>
  <dcterms:created xsi:type="dcterms:W3CDTF">2006-10-11T01:50:00Z</dcterms:created>
  <dcterms:modified xsi:type="dcterms:W3CDTF">2025-12-08T01:32:35Z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